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2C0339-FF8D-4644-8575-ECC688EAB9BE}" v="1" dt="2024-03-30T11:42:53.697"/>
    <p1510:client id="{B3837728-107D-42E3-A871-3F086C45238D}" v="5" dt="2024-03-30T11:12:39.5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3"/>
    <p:restoredTop sz="94719"/>
  </p:normalViewPr>
  <p:slideViewPr>
    <p:cSldViewPr snapToGrid="0">
      <p:cViewPr varScale="1">
        <p:scale>
          <a:sx n="152" d="100"/>
          <a:sy n="152" d="100"/>
        </p:scale>
        <p:origin x="856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33395D-1709-4797-A443-CB14D86341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97767A6-616A-46B0-8E3F-F53D15AA5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A2FB3F-026B-4A62-B106-68CD60BD7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F195-120D-4DC8-9249-A5E1EA9C491D}" type="datetimeFigureOut">
              <a:rPr lang="de-DE" smtClean="0"/>
              <a:t>03.04.24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0BABE6-0A0D-4E13-948E-E06924118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C0C157-8F43-4CFA-8684-DF0F101F7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28F3-618D-41B4-97F6-D202CCC167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1181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928891-CDB9-4299-8B51-E8E92C1E4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9BD0A91-6476-4EFD-BD8D-941CE84D64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3C3959-5693-46B5-8182-842A81E81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F195-120D-4DC8-9249-A5E1EA9C491D}" type="datetimeFigureOut">
              <a:rPr lang="de-DE" smtClean="0"/>
              <a:t>03.04.24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F72D6D-9E05-4DFB-BD92-46D525C5E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A68B81-506B-44F7-A5A6-BE00E8CF6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28F3-618D-41B4-97F6-D202CCC167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2671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ADB5B8E-5931-4CBA-ADDA-2C436CB274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96CC565-FD92-44EE-83B2-8E1E209EEA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95B323-B43F-45A4-8E80-2B20252D5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F195-120D-4DC8-9249-A5E1EA9C491D}" type="datetimeFigureOut">
              <a:rPr lang="de-DE" smtClean="0"/>
              <a:t>03.04.24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BEF287-95DB-49A8-A38B-71E379FD7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AD3A0D-0F06-4E85-ADFF-42B74A853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28F3-618D-41B4-97F6-D202CCC167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031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705F3C-5802-43ED-8659-B2AD6C43E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2F7F46-38C7-4FA0-86B5-A2AB281538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A44D2D-11A3-407F-ADF8-50CD91B63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F195-120D-4DC8-9249-A5E1EA9C491D}" type="datetimeFigureOut">
              <a:rPr lang="de-DE" smtClean="0"/>
              <a:t>03.04.24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1F218F-DB09-4D6B-BC18-C3ED8934A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88AA75-E50F-410B-86E1-D366BD75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28F3-618D-41B4-97F6-D202CCC167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063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866FE8-5189-4B4C-904A-21A9ECB7F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AC33EB-40A2-4094-A06C-E9C1AC3ECB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9EA54C-5376-4D14-9847-FDB804111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F195-120D-4DC8-9249-A5E1EA9C491D}" type="datetimeFigureOut">
              <a:rPr lang="de-DE" smtClean="0"/>
              <a:t>03.04.24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A0BE37-CDBC-403A-A93C-BA1B2EC64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2CF373-B592-484A-B58F-E97777A27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28F3-618D-41B4-97F6-D202CCC167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3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1EFFCA-2095-4F03-927F-0E8FC0A24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077D12-1378-40A2-8C73-5162635F34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1E098DC-A52E-4623-A492-D6774BEDF8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31DD1AA-83F7-452F-9A3A-B2621937B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F195-120D-4DC8-9249-A5E1EA9C491D}" type="datetimeFigureOut">
              <a:rPr lang="de-DE" smtClean="0"/>
              <a:t>03.04.24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CE11CA-2E17-4013-B455-C54B14F18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F4757C9-4A64-4022-8F47-4D2315D25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28F3-618D-41B4-97F6-D202CCC167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0289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017378-2AE6-44E7-ABC8-608FD3A5B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903C50-E814-4FDA-B21B-236C2E912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B6A9C7-E3BC-48C0-808F-AC4C247345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23045AD-AAD0-4FBE-9D99-CDB0248019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FB7D553-925C-49DD-89BB-F98713EDE8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FE37678-30FD-4242-B6F9-7078F245D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F195-120D-4DC8-9249-A5E1EA9C491D}" type="datetimeFigureOut">
              <a:rPr lang="de-DE" smtClean="0"/>
              <a:t>03.04.24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A7BFFFB-0020-449F-9D79-1F571E012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196C5F6-FCF0-4D25-9D5B-46E0A8850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28F3-618D-41B4-97F6-D202CCC167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199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81D039-410C-43A9-9C08-67836740C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8F0E99E-D331-4FF7-A533-4405D903F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F195-120D-4DC8-9249-A5E1EA9C491D}" type="datetimeFigureOut">
              <a:rPr lang="de-DE" smtClean="0"/>
              <a:t>03.04.24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05F1491-C2FB-409D-A9A1-2125DB552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98EC50A-49E5-43FF-871D-B58D9A67B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28F3-618D-41B4-97F6-D202CCC167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1152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7E82374-7B02-4D8C-BDB2-29DF168BF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F195-120D-4DC8-9249-A5E1EA9C491D}" type="datetimeFigureOut">
              <a:rPr lang="de-DE" smtClean="0"/>
              <a:t>03.04.24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225956F-2C55-4BAC-BDC4-5FAF27C06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6A9D86-8122-4A39-9C8A-B9A09E44C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28F3-618D-41B4-97F6-D202CCC167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43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F6E523-CE43-467C-887A-F43973B60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5BC9D1-CD2C-43C1-BAC2-9DC56F39D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8C6DF6E-3293-417E-825E-27C5DF1F47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51571C7-70FB-4B72-B807-5F36198DF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F195-120D-4DC8-9249-A5E1EA9C491D}" type="datetimeFigureOut">
              <a:rPr lang="de-DE" smtClean="0"/>
              <a:t>03.04.24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F556DF0-1FD4-47DC-B4D5-43B7AE1BA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94A5D68-9AAE-4412-8206-032B822FD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28F3-618D-41B4-97F6-D202CCC167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7967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6FB94D-AA5F-4611-8BCE-D52C57DB4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F15DB8F-2F11-4CE9-92A6-6904E2144F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537DBB-1305-4036-96C4-70F4BB8037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7906FE-2D0F-44FF-8DDC-11E3F663E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F195-120D-4DC8-9249-A5E1EA9C491D}" type="datetimeFigureOut">
              <a:rPr lang="de-DE" smtClean="0"/>
              <a:t>03.04.24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ECF60A-2D7F-42C9-BA26-A5F34779C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9952F86-4B1E-4D12-8E69-53EE15D3B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28F3-618D-41B4-97F6-D202CCC167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46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2A9F18D-DC96-45C3-B219-D966B7589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9F04949-72D1-438A-8CED-96E036C41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F12B70-63CF-48AE-947D-D544F17B8F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CF195-120D-4DC8-9249-A5E1EA9C491D}" type="datetimeFigureOut">
              <a:rPr lang="de-DE" smtClean="0"/>
              <a:t>03.04.24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9A9932-EB8A-4EC3-ADF8-CA6B2579BB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3F54FD-F0AA-4AB5-B018-D02AEEE38F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328F3-618D-41B4-97F6-D202CCC167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823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038E8A-11E0-4AA9-80EB-E56309F47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4761" y="215171"/>
            <a:ext cx="4902479" cy="885825"/>
          </a:xfrm>
        </p:spPr>
        <p:txBody>
          <a:bodyPr>
            <a:normAutofit/>
          </a:bodyPr>
          <a:lstStyle/>
          <a:p>
            <a:pPr algn="ctr"/>
            <a:r>
              <a:rPr lang="de-DE" b="1" err="1">
                <a:solidFill>
                  <a:srgbClr val="800000"/>
                </a:solidFill>
              </a:rPr>
              <a:t>MiCoGramm</a:t>
            </a:r>
            <a:endParaRPr lang="de-DE" b="1">
              <a:solidFill>
                <a:srgbClr val="800000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84C1C16-77BC-4F2B-859E-DC9F09AAB2AE}"/>
              </a:ext>
            </a:extLst>
          </p:cNvPr>
          <p:cNvSpPr txBox="1"/>
          <p:nvPr/>
        </p:nvSpPr>
        <p:spPr>
          <a:xfrm>
            <a:off x="5430818" y="6363784"/>
            <a:ext cx="1330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/>
              <a:t> </a:t>
            </a:r>
            <a:r>
              <a:rPr lang="de-DE" sz="1200">
                <a:sym typeface="Symbol" panose="05050102010706020507" pitchFamily="18" charset="2"/>
              </a:rPr>
              <a:t> </a:t>
            </a:r>
            <a:r>
              <a:rPr lang="de-DE" sz="1200"/>
              <a:t>Milkau &amp; Cohrs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EF88A58-26AE-4C27-B961-E1DA714595EC}"/>
              </a:ext>
            </a:extLst>
          </p:cNvPr>
          <p:cNvSpPr/>
          <p:nvPr/>
        </p:nvSpPr>
        <p:spPr>
          <a:xfrm rot="10800000">
            <a:off x="6030858" y="2109860"/>
            <a:ext cx="128101" cy="1433891"/>
          </a:xfrm>
          <a:prstGeom prst="rect">
            <a:avLst/>
          </a:prstGeom>
          <a:gradFill flip="none" rotWithShape="1">
            <a:gsLst>
              <a:gs pos="0">
                <a:srgbClr val="800000">
                  <a:lumMod val="62000"/>
                  <a:lumOff val="38000"/>
                </a:srgb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rgbClr val="C00000">
                  <a:lumMod val="84000"/>
                </a:srgbClr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chemeClr val="tx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C209505E-8440-40FF-AB1C-146BE1815557}"/>
              </a:ext>
            </a:extLst>
          </p:cNvPr>
          <p:cNvSpPr/>
          <p:nvPr/>
        </p:nvSpPr>
        <p:spPr>
          <a:xfrm rot="2151495">
            <a:off x="5414997" y="3910958"/>
            <a:ext cx="128101" cy="1433891"/>
          </a:xfrm>
          <a:prstGeom prst="rect">
            <a:avLst/>
          </a:prstGeom>
          <a:gradFill flip="none" rotWithShape="1">
            <a:gsLst>
              <a:gs pos="0">
                <a:srgbClr val="800000">
                  <a:lumMod val="62000"/>
                  <a:lumOff val="38000"/>
                </a:srgb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rgbClr val="C00000">
                  <a:lumMod val="84000"/>
                </a:srgbClr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chemeClr val="tx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F9B27D0F-46A6-45E4-A967-90C5B48DA4D2}"/>
              </a:ext>
            </a:extLst>
          </p:cNvPr>
          <p:cNvSpPr/>
          <p:nvPr/>
        </p:nvSpPr>
        <p:spPr>
          <a:xfrm rot="6459133">
            <a:off x="5099946" y="2778301"/>
            <a:ext cx="128101" cy="1433891"/>
          </a:xfrm>
          <a:prstGeom prst="rect">
            <a:avLst/>
          </a:prstGeom>
          <a:gradFill flip="none" rotWithShape="1">
            <a:gsLst>
              <a:gs pos="0">
                <a:srgbClr val="800000">
                  <a:lumMod val="62000"/>
                  <a:lumOff val="38000"/>
                </a:srgb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rgbClr val="C00000">
                  <a:lumMod val="84000"/>
                </a:srgbClr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chemeClr val="tx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3EE4A81A-5BFB-4EBA-B114-80B36CA176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39233">
            <a:off x="3753485" y="2880501"/>
            <a:ext cx="540000" cy="5400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7A4D12F-6F52-4E69-857D-39315C0AFE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319" y="1533401"/>
            <a:ext cx="443104" cy="443104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E7ECEE37-2274-4C5E-B636-6A6A8906BE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911" y="5301760"/>
            <a:ext cx="540000" cy="540000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6C3C843C-CABB-4508-9E94-91710A7B86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273" y="2557733"/>
            <a:ext cx="710586" cy="710586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C25A9FAD-1F14-41CF-9CD5-1417F8599C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075" y="5301828"/>
            <a:ext cx="540000" cy="540000"/>
          </a:xfrm>
          <a:prstGeom prst="rect">
            <a:avLst/>
          </a:prstGeom>
        </p:spPr>
      </p:pic>
      <p:sp>
        <p:nvSpPr>
          <p:cNvPr id="224" name="Textfeld 223">
            <a:extLst>
              <a:ext uri="{FF2B5EF4-FFF2-40B4-BE49-F238E27FC236}">
                <a16:creationId xmlns:a16="http://schemas.microsoft.com/office/drawing/2014/main" id="{98DFA910-3F70-4AEB-BE82-316A3910387E}"/>
              </a:ext>
            </a:extLst>
          </p:cNvPr>
          <p:cNvSpPr txBox="1"/>
          <p:nvPr/>
        </p:nvSpPr>
        <p:spPr>
          <a:xfrm>
            <a:off x="5949329" y="3608000"/>
            <a:ext cx="29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0</a:t>
            </a:r>
          </a:p>
        </p:txBody>
      </p:sp>
      <p:sp>
        <p:nvSpPr>
          <p:cNvPr id="137" name="Textfeld 136">
            <a:extLst>
              <a:ext uri="{FF2B5EF4-FFF2-40B4-BE49-F238E27FC236}">
                <a16:creationId xmlns:a16="http://schemas.microsoft.com/office/drawing/2014/main" id="{A52415DC-14AE-436E-88E2-47D8C5207485}"/>
              </a:ext>
            </a:extLst>
          </p:cNvPr>
          <p:cNvSpPr txBox="1"/>
          <p:nvPr/>
        </p:nvSpPr>
        <p:spPr>
          <a:xfrm>
            <a:off x="4421999" y="2898987"/>
            <a:ext cx="564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10</a:t>
            </a:r>
          </a:p>
        </p:txBody>
      </p:sp>
      <p:sp>
        <p:nvSpPr>
          <p:cNvPr id="138" name="Textfeld 137">
            <a:extLst>
              <a:ext uri="{FF2B5EF4-FFF2-40B4-BE49-F238E27FC236}">
                <a16:creationId xmlns:a16="http://schemas.microsoft.com/office/drawing/2014/main" id="{5D1E0460-FFE3-4A52-B395-56A2E491A871}"/>
              </a:ext>
            </a:extLst>
          </p:cNvPr>
          <p:cNvSpPr txBox="1"/>
          <p:nvPr/>
        </p:nvSpPr>
        <p:spPr>
          <a:xfrm>
            <a:off x="6124037" y="1957915"/>
            <a:ext cx="564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10</a:t>
            </a:r>
          </a:p>
        </p:txBody>
      </p:sp>
      <p:sp>
        <p:nvSpPr>
          <p:cNvPr id="139" name="Textfeld 138">
            <a:extLst>
              <a:ext uri="{FF2B5EF4-FFF2-40B4-BE49-F238E27FC236}">
                <a16:creationId xmlns:a16="http://schemas.microsoft.com/office/drawing/2014/main" id="{ED7775C6-EF17-49E1-B7C0-44B8B19C4AD5}"/>
              </a:ext>
            </a:extLst>
          </p:cNvPr>
          <p:cNvSpPr txBox="1"/>
          <p:nvPr/>
        </p:nvSpPr>
        <p:spPr>
          <a:xfrm>
            <a:off x="7461637" y="3372591"/>
            <a:ext cx="564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10</a:t>
            </a:r>
          </a:p>
        </p:txBody>
      </p:sp>
      <p:sp>
        <p:nvSpPr>
          <p:cNvPr id="140" name="Textfeld 139">
            <a:extLst>
              <a:ext uri="{FF2B5EF4-FFF2-40B4-BE49-F238E27FC236}">
                <a16:creationId xmlns:a16="http://schemas.microsoft.com/office/drawing/2014/main" id="{0CDC8FF4-B641-475C-A396-CB5D59640F14}"/>
              </a:ext>
            </a:extLst>
          </p:cNvPr>
          <p:cNvSpPr txBox="1"/>
          <p:nvPr/>
        </p:nvSpPr>
        <p:spPr>
          <a:xfrm>
            <a:off x="6584395" y="4991508"/>
            <a:ext cx="564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10</a:t>
            </a:r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D299A4AA-39D0-472F-BA6D-74E32F567FA3}"/>
              </a:ext>
            </a:extLst>
          </p:cNvPr>
          <p:cNvSpPr txBox="1"/>
          <p:nvPr/>
        </p:nvSpPr>
        <p:spPr>
          <a:xfrm>
            <a:off x="4662691" y="4870416"/>
            <a:ext cx="564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10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1F14E65D-FD00-47F9-8A89-B29A58A5D818}"/>
              </a:ext>
            </a:extLst>
          </p:cNvPr>
          <p:cNvSpPr txBox="1"/>
          <p:nvPr/>
        </p:nvSpPr>
        <p:spPr>
          <a:xfrm>
            <a:off x="556912" y="6363784"/>
            <a:ext cx="1308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6546850" algn="l"/>
              </a:tabLst>
            </a:pPr>
            <a:r>
              <a:rPr lang="de-DE" sz="1200"/>
              <a:t>www.salucon.de</a:t>
            </a:r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8F5821C2-C57F-4254-B577-A9D73FAE16FE}"/>
              </a:ext>
            </a:extLst>
          </p:cNvPr>
          <p:cNvCxnSpPr>
            <a:cxnSpLocks/>
          </p:cNvCxnSpPr>
          <p:nvPr/>
        </p:nvCxnSpPr>
        <p:spPr>
          <a:xfrm>
            <a:off x="622738" y="6300284"/>
            <a:ext cx="10946524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35F05A2F-1F6D-4C15-A6B6-51683FECA1C2}"/>
              </a:ext>
            </a:extLst>
          </p:cNvPr>
          <p:cNvSpPr txBox="1"/>
          <p:nvPr/>
        </p:nvSpPr>
        <p:spPr>
          <a:xfrm>
            <a:off x="10299743" y="6363784"/>
            <a:ext cx="1391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6546850" algn="l"/>
              </a:tabLst>
            </a:pPr>
            <a:r>
              <a:rPr lang="de-DE" sz="1200"/>
              <a:t>www.tb-milkau.de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4A87BFF6-9091-4323-9827-61042796C97F}"/>
              </a:ext>
            </a:extLst>
          </p:cNvPr>
          <p:cNvSpPr/>
          <p:nvPr/>
        </p:nvSpPr>
        <p:spPr>
          <a:xfrm rot="19448505" flipH="1">
            <a:off x="6648904" y="3910956"/>
            <a:ext cx="128101" cy="1433891"/>
          </a:xfrm>
          <a:prstGeom prst="rect">
            <a:avLst/>
          </a:prstGeom>
          <a:gradFill flip="none" rotWithShape="1">
            <a:gsLst>
              <a:gs pos="0">
                <a:srgbClr val="800000">
                  <a:lumMod val="62000"/>
                  <a:lumOff val="38000"/>
                </a:srgb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rgbClr val="C00000">
                  <a:lumMod val="84000"/>
                </a:srgbClr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chemeClr val="tx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14AC76A-1546-4334-A65C-03B90CF3464B}"/>
              </a:ext>
            </a:extLst>
          </p:cNvPr>
          <p:cNvSpPr/>
          <p:nvPr/>
        </p:nvSpPr>
        <p:spPr>
          <a:xfrm rot="15140867" flipH="1">
            <a:off x="6994193" y="2791293"/>
            <a:ext cx="128101" cy="1433891"/>
          </a:xfrm>
          <a:prstGeom prst="rect">
            <a:avLst/>
          </a:prstGeom>
          <a:gradFill flip="none" rotWithShape="1">
            <a:gsLst>
              <a:gs pos="0">
                <a:srgbClr val="800000">
                  <a:lumMod val="62000"/>
                  <a:lumOff val="38000"/>
                </a:srgb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rgbClr val="C00000">
                  <a:lumMod val="84000"/>
                </a:srgbClr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chemeClr val="tx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4571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979559-7843-9531-C20B-6952CCFD4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sz="4400" b="1" dirty="0" err="1">
                <a:solidFill>
                  <a:srgbClr val="800000"/>
                </a:solidFill>
              </a:rPr>
              <a:t>MiCoGramm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8FB1DC-3C16-873A-ED9B-E930F51A5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1400" dirty="0"/>
              <a:t>Gebrauchsanleitung</a:t>
            </a:r>
          </a:p>
          <a:p>
            <a:pPr marL="0" indent="0">
              <a:buNone/>
            </a:pPr>
            <a:r>
              <a:rPr lang="de-DE" sz="1400" dirty="0"/>
              <a:t>Auf der jeweiligen Skala von 1 bis 10 werden 5 Dimensionen bewertet. Defizite in einer Dimension können möglicherweise (nicht immer) das </a:t>
            </a:r>
            <a:r>
              <a:rPr lang="de-DE" sz="1400" dirty="0" err="1"/>
              <a:t>MiCoGramm</a:t>
            </a:r>
            <a:r>
              <a:rPr lang="de-DE" sz="1400" dirty="0"/>
              <a:t> durch hohe Werte in anderen Dimensionen in Balance bringen. Diktiert wird auf den Ebenen von Hirn und Herz. </a:t>
            </a:r>
          </a:p>
          <a:p>
            <a:pPr marL="457200" lvl="1" indent="0">
              <a:buNone/>
            </a:pPr>
            <a:endParaRPr lang="de-DE" sz="1000" dirty="0"/>
          </a:p>
          <a:p>
            <a:pPr marL="0" indent="0">
              <a:buNone/>
              <a:tabLst>
                <a:tab pos="265113" algn="l"/>
              </a:tabLst>
            </a:pPr>
            <a:r>
              <a:rPr lang="de-DE" sz="1000" dirty="0"/>
              <a:t>	</a:t>
            </a:r>
            <a:r>
              <a:rPr lang="de-DE" sz="1200" b="1" dirty="0"/>
              <a:t>Freude</a:t>
            </a:r>
            <a:br>
              <a:rPr lang="de-DE" sz="1200" dirty="0"/>
            </a:br>
            <a:r>
              <a:rPr lang="de-DE" sz="1200" dirty="0"/>
              <a:t>	emotionaler Faktor: Spaß, Lust, Wohlbefinden, Genuss, körperlich, intellektuell, Flow, Begeisterung psychisch nährend</a:t>
            </a:r>
          </a:p>
          <a:p>
            <a:pPr marL="0" indent="0">
              <a:buNone/>
              <a:tabLst>
                <a:tab pos="265113" algn="l"/>
              </a:tabLst>
            </a:pPr>
            <a:r>
              <a:rPr lang="de-DE" sz="1200" dirty="0"/>
              <a:t>	</a:t>
            </a:r>
            <a:r>
              <a:rPr lang="de-DE" sz="1200" b="1" dirty="0"/>
              <a:t>Persönliche Weiterentwicklung</a:t>
            </a:r>
            <a:br>
              <a:rPr lang="de-DE" sz="1200" dirty="0"/>
            </a:br>
            <a:r>
              <a:rPr lang="de-DE" sz="1200" dirty="0"/>
              <a:t>	soziale Ressourcen, kommunikativ, wissen + können, (fachlich + psychosozial), Selbstwert, Verantwortung, Herausforderung, Leistungsfähigkeit, Handlungs- und</a:t>
            </a:r>
            <a:br>
              <a:rPr lang="de-DE" sz="1200" dirty="0"/>
            </a:br>
            <a:r>
              <a:rPr lang="de-DE" sz="1200" dirty="0"/>
              <a:t>	 Entscheidungsspielräume, Autonomie, Networking, Karriere</a:t>
            </a:r>
          </a:p>
          <a:p>
            <a:pPr marL="0" indent="0">
              <a:buNone/>
              <a:tabLst>
                <a:tab pos="265113" algn="l"/>
              </a:tabLst>
            </a:pPr>
            <a:r>
              <a:rPr lang="de-DE" sz="1200" dirty="0"/>
              <a:t>	</a:t>
            </a:r>
            <a:r>
              <a:rPr lang="de-DE" sz="1200" b="1" dirty="0"/>
              <a:t>Sinnhaftigkeit</a:t>
            </a:r>
            <a:br>
              <a:rPr lang="de-DE" sz="1200" dirty="0"/>
            </a:br>
            <a:r>
              <a:rPr lang="de-DE" sz="1200" dirty="0"/>
              <a:t>	Übereinstimmung mit eigenem Werteverständnis, Werte sind lebbar, Beitrag zur Zielerreichung (individuell, Team, Organisation), Beitrag zum Gemeinwohl,</a:t>
            </a:r>
            <a:br>
              <a:rPr lang="de-DE" sz="1200" dirty="0"/>
            </a:br>
            <a:r>
              <a:rPr lang="de-DE" sz="1200" dirty="0"/>
              <a:t>	spirituelle Dimension, Wertschätzung, Fairness, Glaubwürdigkeit, Transparenz</a:t>
            </a:r>
          </a:p>
          <a:p>
            <a:pPr marL="0" indent="0">
              <a:buNone/>
              <a:tabLst>
                <a:tab pos="265113" algn="l"/>
              </a:tabLst>
            </a:pPr>
            <a:r>
              <a:rPr lang="de-DE" sz="1200" b="1" dirty="0"/>
              <a:t>	Finanzielle Attraktivität</a:t>
            </a:r>
            <a:br>
              <a:rPr lang="de-DE" sz="1200" b="1" dirty="0"/>
            </a:br>
            <a:r>
              <a:rPr lang="de-DE" sz="1200" dirty="0"/>
              <a:t>	Kosten-Nutzen-Aspekt (ROI), Effizienz</a:t>
            </a:r>
          </a:p>
          <a:p>
            <a:pPr marL="0" indent="0">
              <a:buNone/>
              <a:tabLst>
                <a:tab pos="265113" algn="l"/>
              </a:tabLst>
            </a:pPr>
            <a:r>
              <a:rPr lang="de-DE" sz="1200" dirty="0"/>
              <a:t>	</a:t>
            </a:r>
            <a:r>
              <a:rPr lang="de-DE" sz="1200" b="1" dirty="0"/>
              <a:t>Leichtigkeit</a:t>
            </a:r>
            <a:br>
              <a:rPr lang="de-DE" sz="1200" b="1" dirty="0"/>
            </a:br>
            <a:r>
              <a:rPr lang="de-DE" sz="1200" b="1" dirty="0"/>
              <a:t>	</a:t>
            </a:r>
            <a:r>
              <a:rPr lang="de-DE" sz="1200" dirty="0"/>
              <a:t>zeitlicher, materieller, energetischer Aufwand, Aufwand-Nutzen-Aspekt, realistisch, zeitlich  kompatibel, zwischenmenschliche Qualität, Konfliktpotenzial,</a:t>
            </a:r>
            <a:br>
              <a:rPr lang="de-DE" sz="1200" dirty="0"/>
            </a:br>
            <a:r>
              <a:rPr lang="de-DE" sz="1200" dirty="0"/>
              <a:t>	Rollen- und Aufgabenklarheit, Gesundheit (psychisch + physisch)</a:t>
            </a:r>
          </a:p>
          <a:p>
            <a:pPr marL="0" indent="0">
              <a:buNone/>
              <a:tabLst>
                <a:tab pos="265113" algn="l"/>
              </a:tabLst>
            </a:pPr>
            <a:endParaRPr lang="de-DE" sz="1200" dirty="0"/>
          </a:p>
          <a:p>
            <a:pPr marL="0" indent="0">
              <a:buNone/>
              <a:tabLst>
                <a:tab pos="265113" algn="l"/>
              </a:tabLst>
            </a:pPr>
            <a:endParaRPr lang="de-DE" sz="1200" dirty="0"/>
          </a:p>
          <a:p>
            <a:pPr marL="0" indent="0">
              <a:buNone/>
              <a:tabLst>
                <a:tab pos="265113" algn="l"/>
              </a:tabLst>
            </a:pPr>
            <a:endParaRPr lang="de-DE" sz="12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ED702D-087A-7699-08D4-12D9FEEEA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47" y="2876422"/>
            <a:ext cx="284629" cy="28462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655F905-8659-1E34-9CCF-0B0F94A954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29" y="3391776"/>
            <a:ext cx="331747" cy="33174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B903447-4DF9-0576-0774-FAD119F4A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87" y="4034924"/>
            <a:ext cx="331747" cy="33174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3778EB1-E24B-AA93-2D76-BA0A2FA563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87" y="4612164"/>
            <a:ext cx="332490" cy="33249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E20F406-3F62-1745-6B2C-7976E51C9F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39233">
            <a:off x="737400" y="5013887"/>
            <a:ext cx="352520" cy="35252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3D1AA2CB-A91D-1DC7-AFFF-ABDC78C3718C}"/>
              </a:ext>
            </a:extLst>
          </p:cNvPr>
          <p:cNvSpPr txBox="1"/>
          <p:nvPr/>
        </p:nvSpPr>
        <p:spPr>
          <a:xfrm>
            <a:off x="5430818" y="6363784"/>
            <a:ext cx="1330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/>
              <a:t> </a:t>
            </a:r>
            <a:r>
              <a:rPr lang="de-DE" sz="1200">
                <a:sym typeface="Symbol" panose="05050102010706020507" pitchFamily="18" charset="2"/>
              </a:rPr>
              <a:t> </a:t>
            </a:r>
            <a:r>
              <a:rPr lang="de-DE" sz="1200"/>
              <a:t>Milkau &amp; Cohrs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E075926-2015-D707-BD1C-EAB3F964669C}"/>
              </a:ext>
            </a:extLst>
          </p:cNvPr>
          <p:cNvSpPr txBox="1"/>
          <p:nvPr/>
        </p:nvSpPr>
        <p:spPr>
          <a:xfrm>
            <a:off x="556912" y="6363784"/>
            <a:ext cx="1308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6546850" algn="l"/>
              </a:tabLst>
            </a:pPr>
            <a:r>
              <a:rPr lang="de-DE" sz="1200"/>
              <a:t>www.salucon.de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CBDA682A-187E-9422-2E22-08D515FEECA1}"/>
              </a:ext>
            </a:extLst>
          </p:cNvPr>
          <p:cNvCxnSpPr>
            <a:cxnSpLocks/>
          </p:cNvCxnSpPr>
          <p:nvPr/>
        </p:nvCxnSpPr>
        <p:spPr>
          <a:xfrm>
            <a:off x="622738" y="6300284"/>
            <a:ext cx="10946524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3410EBC1-E467-754E-ED78-43A8AD831C17}"/>
              </a:ext>
            </a:extLst>
          </p:cNvPr>
          <p:cNvSpPr txBox="1"/>
          <p:nvPr/>
        </p:nvSpPr>
        <p:spPr>
          <a:xfrm>
            <a:off x="10299743" y="6363784"/>
            <a:ext cx="1391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6546850" algn="l"/>
              </a:tabLst>
            </a:pPr>
            <a:r>
              <a:rPr lang="de-DE" sz="1200"/>
              <a:t>www.tb-milkau.de</a:t>
            </a:r>
          </a:p>
        </p:txBody>
      </p:sp>
    </p:spTree>
    <p:extLst>
      <p:ext uri="{BB962C8B-B14F-4D97-AF65-F5344CB8AC3E}">
        <p14:creationId xmlns:p14="http://schemas.microsoft.com/office/powerpoint/2010/main" val="324057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Macintosh PowerPoint</Application>
  <PresentationFormat>Breitbild</PresentationFormat>
  <Paragraphs>24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</vt:lpstr>
      <vt:lpstr>MiCoGramm</vt:lpstr>
      <vt:lpstr>MiCoGramm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MiCoGramm*</dc:title>
  <dc:creator>Brigitte</dc:creator>
  <cp:lastModifiedBy>Agathe Gandaa</cp:lastModifiedBy>
  <cp:revision>5</cp:revision>
  <dcterms:created xsi:type="dcterms:W3CDTF">2020-02-25T18:33:54Z</dcterms:created>
  <dcterms:modified xsi:type="dcterms:W3CDTF">2024-04-03T05:59:33Z</dcterms:modified>
</cp:coreProperties>
</file>